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sldIdLst>
    <p:sldId id="290" r:id="rId5"/>
    <p:sldId id="294" r:id="rId6"/>
  </p:sldIdLst>
  <p:sldSz cx="6858000" cy="9906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udden" initials="EB" lastIdx="1" clrIdx="0">
    <p:extLst>
      <p:ext uri="{19B8F6BF-5375-455C-9EA6-DF929625EA0E}">
        <p15:presenceInfo xmlns:p15="http://schemas.microsoft.com/office/powerpoint/2012/main" userId="S-1-5-21-1054606061-1393839765-108820599-2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DE0"/>
    <a:srgbClr val="FAF7B9"/>
    <a:srgbClr val="8ED2ED"/>
    <a:srgbClr val="B1B1FC"/>
    <a:srgbClr val="CCDB82"/>
    <a:srgbClr val="F6B27F"/>
    <a:srgbClr val="CF8BB7"/>
    <a:srgbClr val="BE81B2"/>
    <a:srgbClr val="26E226"/>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674" y="62"/>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8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29BB6AB2-E8D7-4A46-965A-DDC463B4FAC2}" type="datetimeFigureOut">
              <a:rPr lang="en-US" smtClean="0"/>
              <a:pPr/>
              <a:t>6/9/2023</a:t>
            </a:fld>
            <a:endParaRPr lang="en-US"/>
          </a:p>
        </p:txBody>
      </p:sp>
      <p:sp>
        <p:nvSpPr>
          <p:cNvPr id="4" name="Slide Image Placeholder 3"/>
          <p:cNvSpPr>
            <a:spLocks noGrp="1" noRot="1" noChangeAspect="1"/>
          </p:cNvSpPr>
          <p:nvPr>
            <p:ph type="sldImg" idx="2"/>
          </p:nvPr>
        </p:nvSpPr>
        <p:spPr>
          <a:xfrm>
            <a:off x="2244725" y="1243013"/>
            <a:ext cx="2319338" cy="3354387"/>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880" y="4784070"/>
            <a:ext cx="5447030" cy="3914240"/>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5"/>
            <a:ext cx="2950475" cy="498772"/>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9EC3EA48-0785-784D-A758-A83FABA1BAEF}" type="slidenum">
              <a:rPr lang="en-US" smtClean="0"/>
              <a:pPr/>
              <a:t>‹#›</a:t>
            </a:fld>
            <a:endParaRPr lang="en-US"/>
          </a:p>
        </p:txBody>
      </p:sp>
    </p:spTree>
    <p:extLst>
      <p:ext uri="{BB962C8B-B14F-4D97-AF65-F5344CB8AC3E}">
        <p14:creationId xmlns:p14="http://schemas.microsoft.com/office/powerpoint/2010/main" val="346157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C3EA48-0785-784D-A758-A83FABA1BAEF}" type="slidenum">
              <a:rPr lang="en-US" smtClean="0"/>
              <a:pPr/>
              <a:t>1</a:t>
            </a:fld>
            <a:endParaRPr lang="en-US"/>
          </a:p>
        </p:txBody>
      </p:sp>
    </p:spTree>
    <p:extLst>
      <p:ext uri="{BB962C8B-B14F-4D97-AF65-F5344CB8AC3E}">
        <p14:creationId xmlns:p14="http://schemas.microsoft.com/office/powerpoint/2010/main" val="113716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02909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03429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76454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18593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2612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89699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99867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214155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n-U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219621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14425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6/9/2023</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94531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64B3F680-EF37-EB4A-82CC-ED8DFC672DC3}"/>
              </a:ext>
            </a:extLst>
          </p:cNvPr>
          <p:cNvCxnSpPr/>
          <p:nvPr userDrawn="1"/>
        </p:nvCxnSpPr>
        <p:spPr>
          <a:xfrm>
            <a:off x="216846" y="1446196"/>
            <a:ext cx="64154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DA7817C-60BB-524A-AB7F-3800158A55B6}"/>
              </a:ext>
            </a:extLst>
          </p:cNvPr>
          <p:cNvSpPr/>
          <p:nvPr userDrawn="1"/>
        </p:nvSpPr>
        <p:spPr>
          <a:xfrm>
            <a:off x="1724627" y="215899"/>
            <a:ext cx="5150347" cy="409134"/>
          </a:xfrm>
          <a:prstGeom prst="rect">
            <a:avLst/>
          </a:prstGeom>
          <a:solidFill>
            <a:srgbClr val="007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EFC6D4E-6BDB-0647-BF61-C838E4952534}"/>
              </a:ext>
            </a:extLst>
          </p:cNvPr>
          <p:cNvSpPr txBox="1"/>
          <p:nvPr userDrawn="1"/>
        </p:nvSpPr>
        <p:spPr>
          <a:xfrm>
            <a:off x="1747777" y="235800"/>
            <a:ext cx="214312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bg1"/>
                </a:solidFill>
                <a:effectLst/>
                <a:latin typeface="Arial" panose="020B0604020202020204" pitchFamily="34" charset="0"/>
                <a:ea typeface="+mn-ea"/>
                <a:cs typeface="Arial" panose="020B0604020202020204" pitchFamily="34" charset="0"/>
              </a:rPr>
              <a:t>Newsletter</a:t>
            </a:r>
            <a:endParaRPr lang="en-GB" sz="1800" kern="1200">
              <a:solidFill>
                <a:schemeClr val="bg1"/>
              </a:solidFill>
              <a:effectLst/>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61086706-F6B6-074E-A555-BE4A44F26909}"/>
              </a:ext>
            </a:extLst>
          </p:cNvPr>
          <p:cNvSpPr txBox="1"/>
          <p:nvPr userDrawn="1"/>
        </p:nvSpPr>
        <p:spPr>
          <a:xfrm>
            <a:off x="1628774" y="718720"/>
            <a:ext cx="5246201" cy="1215526"/>
          </a:xfrm>
          <a:prstGeom prst="rect">
            <a:avLst/>
          </a:prstGeom>
          <a:noFill/>
        </p:spPr>
        <p:txBody>
          <a:bodyPr wrap="square" rtlCol="0">
            <a:spAutoFit/>
          </a:bodyPr>
          <a:lstStyle/>
          <a:p>
            <a:r>
              <a:rPr lang="en-GB" sz="800" b="1" kern="1200">
                <a:solidFill>
                  <a:srgbClr val="FF8181"/>
                </a:solidFill>
                <a:effectLst/>
                <a:latin typeface="Arial" panose="020B0604020202020204" pitchFamily="34" charset="0"/>
                <a:ea typeface="+mn-ea"/>
                <a:cs typeface="Arial" panose="020B0604020202020204" pitchFamily="34" charset="0"/>
              </a:rPr>
              <a:t>Trust</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CF8BB7"/>
                </a:solidFill>
                <a:effectLst/>
                <a:latin typeface="Arial" panose="020B0604020202020204" pitchFamily="34" charset="0"/>
                <a:ea typeface="+mn-ea"/>
                <a:cs typeface="Arial" panose="020B0604020202020204" pitchFamily="34" charset="0"/>
              </a:rPr>
              <a:t>Perseverance</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8ED2ED"/>
                </a:solidFill>
                <a:effectLst/>
                <a:latin typeface="Arial" panose="020B0604020202020204" pitchFamily="34" charset="0"/>
                <a:ea typeface="+mn-ea"/>
                <a:cs typeface="Arial" panose="020B0604020202020204" pitchFamily="34" charset="0"/>
              </a:rPr>
              <a:t>Respect</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8BC7A2"/>
                </a:solidFill>
                <a:effectLst/>
                <a:latin typeface="Arial" panose="020B0604020202020204" pitchFamily="34" charset="0"/>
                <a:ea typeface="+mn-ea"/>
                <a:cs typeface="Arial" panose="020B0604020202020204" pitchFamily="34" charset="0"/>
              </a:rPr>
              <a:t>Forgiveness</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F6B27F"/>
                </a:solidFill>
                <a:effectLst/>
                <a:latin typeface="Arial" panose="020B0604020202020204" pitchFamily="34" charset="0"/>
                <a:ea typeface="+mn-ea"/>
                <a:cs typeface="Arial" panose="020B0604020202020204" pitchFamily="34" charset="0"/>
              </a:rPr>
              <a:t>Friendship</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CCDB82"/>
                </a:solidFill>
                <a:effectLst/>
                <a:latin typeface="Arial" panose="020B0604020202020204" pitchFamily="34" charset="0"/>
                <a:ea typeface="+mn-ea"/>
                <a:cs typeface="Arial" panose="020B0604020202020204" pitchFamily="34" charset="0"/>
              </a:rPr>
              <a:t>Compassion</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BE81B2"/>
                </a:solidFill>
                <a:effectLst/>
                <a:latin typeface="Arial" panose="020B0604020202020204" pitchFamily="34" charset="0"/>
                <a:ea typeface="+mn-ea"/>
                <a:cs typeface="Arial" panose="020B0604020202020204" pitchFamily="34" charset="0"/>
              </a:rPr>
              <a:t>Truthfulness</a:t>
            </a:r>
            <a:endParaRPr lang="en-GB" sz="800" kern="1200">
              <a:solidFill>
                <a:srgbClr val="BE81B2"/>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800" b="1" kern="1200">
                <a:solidFill>
                  <a:schemeClr val="tx1"/>
                </a:solidFill>
                <a:effectLst/>
                <a:latin typeface="Arial" panose="020B0604020202020204" pitchFamily="34" charset="0"/>
                <a:ea typeface="+mn-ea"/>
                <a:cs typeface="Arial" panose="020B0604020202020204" pitchFamily="34" charset="0"/>
              </a:rPr>
              <a:t>t</a:t>
            </a:r>
            <a:r>
              <a:rPr lang="en-GB" sz="800" kern="1200">
                <a:solidFill>
                  <a:schemeClr val="tx1"/>
                </a:solidFill>
                <a:effectLst/>
                <a:latin typeface="Arial" panose="020B0604020202020204" pitchFamily="34" charset="0"/>
                <a:ea typeface="+mn-ea"/>
                <a:cs typeface="Arial" panose="020B0604020202020204" pitchFamily="34" charset="0"/>
              </a:rPr>
              <a:t> 01884 881354 | </a:t>
            </a:r>
            <a:r>
              <a:rPr lang="en-GB" sz="800" b="1" kern="1200">
                <a:solidFill>
                  <a:schemeClr val="tx1"/>
                </a:solidFill>
                <a:effectLst/>
                <a:latin typeface="Arial" panose="020B0604020202020204" pitchFamily="34" charset="0"/>
                <a:ea typeface="+mn-ea"/>
                <a:cs typeface="Arial" panose="020B0604020202020204" pitchFamily="34" charset="0"/>
              </a:rPr>
              <a:t>e</a:t>
            </a:r>
            <a:r>
              <a:rPr lang="en-GB" sz="800" kern="1200">
                <a:solidFill>
                  <a:schemeClr val="tx1"/>
                </a:solidFill>
                <a:effectLst/>
                <a:latin typeface="Arial" panose="020B0604020202020204" pitchFamily="34" charset="0"/>
                <a:ea typeface="+mn-ea"/>
                <a:cs typeface="Arial" panose="020B0604020202020204" pitchFamily="34" charset="0"/>
              </a:rPr>
              <a:t> </a:t>
            </a:r>
            <a:r>
              <a:rPr lang="en-GB" sz="800" kern="1200" err="1">
                <a:solidFill>
                  <a:schemeClr val="tx1"/>
                </a:solidFill>
                <a:effectLst/>
                <a:latin typeface="Arial" panose="020B0604020202020204" pitchFamily="34" charset="0"/>
                <a:ea typeface="+mn-ea"/>
                <a:cs typeface="Arial" panose="020B0604020202020204" pitchFamily="34" charset="0"/>
              </a:rPr>
              <a:t>admin@rackenford-primary.devon.sch.uk</a:t>
            </a:r>
            <a:r>
              <a:rPr lang="en-GB" sz="800" kern="120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800" b="1" kern="1200">
                <a:solidFill>
                  <a:schemeClr val="tx1"/>
                </a:solidFill>
                <a:effectLst/>
                <a:latin typeface="Arial" panose="020B0604020202020204" pitchFamily="34" charset="0"/>
                <a:ea typeface="+mn-ea"/>
                <a:cs typeface="Arial" panose="020B0604020202020204" pitchFamily="34" charset="0"/>
              </a:rPr>
              <a:t>Available online at </a:t>
            </a:r>
            <a:r>
              <a:rPr lang="en-GB" sz="800" b="1" kern="1200" err="1">
                <a:solidFill>
                  <a:schemeClr val="tx1"/>
                </a:solidFill>
                <a:effectLst/>
                <a:latin typeface="Arial" panose="020B0604020202020204" pitchFamily="34" charset="0"/>
                <a:ea typeface="+mn-ea"/>
                <a:cs typeface="Arial" panose="020B0604020202020204" pitchFamily="34" charset="0"/>
              </a:rPr>
              <a:t>www.rackenford-primary.devon.sch.uk</a:t>
            </a:r>
            <a:r>
              <a:rPr lang="en-GB" sz="800" b="1" kern="1200">
                <a:solidFill>
                  <a:schemeClr val="tx1"/>
                </a:solidFill>
                <a:effectLst/>
                <a:latin typeface="Arial" panose="020B0604020202020204" pitchFamily="34" charset="0"/>
                <a:ea typeface="+mn-ea"/>
                <a:cs typeface="Arial" panose="020B0604020202020204" pitchFamily="34" charset="0"/>
              </a:rPr>
              <a:t> and via subscription</a:t>
            </a:r>
            <a:endParaRPr lang="en-GB" sz="800" kern="1200">
              <a:solidFill>
                <a:schemeClr val="tx1"/>
              </a:solidFill>
              <a:effectLst/>
              <a:latin typeface="Arial" panose="020B0604020202020204" pitchFamily="34" charset="0"/>
              <a:ea typeface="+mn-ea"/>
              <a:cs typeface="Arial" panose="020B0604020202020204" pitchFamily="34" charset="0"/>
            </a:endParaRPr>
          </a:p>
        </p:txBody>
      </p:sp>
      <p:sp>
        <p:nvSpPr>
          <p:cNvPr id="27" name="Text Placeholder 7">
            <a:extLst>
              <a:ext uri="{FF2B5EF4-FFF2-40B4-BE49-F238E27FC236}">
                <a16:creationId xmlns:a16="http://schemas.microsoft.com/office/drawing/2014/main" id="{B067E63A-6C3E-4F4A-ABBA-0D8D78E97607}"/>
              </a:ext>
            </a:extLst>
          </p:cNvPr>
          <p:cNvSpPr txBox="1">
            <a:spLocks/>
          </p:cNvSpPr>
          <p:nvPr userDrawn="1"/>
        </p:nvSpPr>
        <p:spPr>
          <a:xfrm>
            <a:off x="4224124" y="309586"/>
            <a:ext cx="2447925" cy="326541"/>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AAA1E45C-B3E4-974F-9770-1933D591D5B8}" type="datetime3">
              <a:rPr lang="en-GB" sz="1000" smtClean="0">
                <a:solidFill>
                  <a:schemeClr val="bg1"/>
                </a:solidFill>
                <a:latin typeface="Arial" panose="020B0604020202020204" pitchFamily="34" charset="0"/>
                <a:cs typeface="Arial" panose="020B0604020202020204" pitchFamily="34" charset="0"/>
              </a:rPr>
              <a:pPr algn="r"/>
              <a:t>9 June, 2023</a:t>
            </a:fld>
            <a:endParaRPr lang="en-US" sz="100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804BB2-62CF-5249-BCF0-57C62D00F301}"/>
              </a:ext>
            </a:extLst>
          </p:cNvPr>
          <p:cNvPicPr>
            <a:picLocks noChangeAspect="1"/>
          </p:cNvPicPr>
          <p:nvPr userDrawn="1"/>
        </p:nvPicPr>
        <p:blipFill>
          <a:blip r:embed="rId13"/>
          <a:stretch>
            <a:fillRect/>
          </a:stretch>
        </p:blipFill>
        <p:spPr>
          <a:xfrm>
            <a:off x="4575875" y="9372600"/>
            <a:ext cx="2096174" cy="355901"/>
          </a:xfrm>
          <a:prstGeom prst="rect">
            <a:avLst/>
          </a:prstGeom>
        </p:spPr>
      </p:pic>
      <p:pic>
        <p:nvPicPr>
          <p:cNvPr id="4" name="Picture 3">
            <a:extLst>
              <a:ext uri="{FF2B5EF4-FFF2-40B4-BE49-F238E27FC236}">
                <a16:creationId xmlns:a16="http://schemas.microsoft.com/office/drawing/2014/main" id="{8A1F04CA-E508-2F47-A157-812DF9B0A6D5}"/>
              </a:ext>
            </a:extLst>
          </p:cNvPr>
          <p:cNvPicPr>
            <a:picLocks noChangeAspect="1"/>
          </p:cNvPicPr>
          <p:nvPr userDrawn="1"/>
        </p:nvPicPr>
        <p:blipFill>
          <a:blip r:embed="rId14"/>
          <a:stretch>
            <a:fillRect/>
          </a:stretch>
        </p:blipFill>
        <p:spPr>
          <a:xfrm>
            <a:off x="199911" y="122929"/>
            <a:ext cx="1222488" cy="1191582"/>
          </a:xfrm>
          <a:prstGeom prst="rect">
            <a:avLst/>
          </a:prstGeom>
        </p:spPr>
      </p:pic>
    </p:spTree>
    <p:extLst>
      <p:ext uri="{BB962C8B-B14F-4D97-AF65-F5344CB8AC3E}">
        <p14:creationId xmlns:p14="http://schemas.microsoft.com/office/powerpoint/2010/main" val="645590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F8509722-82DC-4785-ABAB-A68D181A5D33}"/>
              </a:ext>
            </a:extLst>
          </p:cNvPr>
          <p:cNvSpPr>
            <a:spLocks noChangeArrowheads="1"/>
          </p:cNvSpPr>
          <p:nvPr/>
        </p:nvSpPr>
        <p:spPr bwMode="auto">
          <a:xfrm>
            <a:off x="574357" y="858845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0E058F5C-FE3A-47E2-9C1B-046532DF76B2}"/>
              </a:ext>
            </a:extLst>
          </p:cNvPr>
          <p:cNvSpPr/>
          <p:nvPr/>
        </p:nvSpPr>
        <p:spPr>
          <a:xfrm>
            <a:off x="321321" y="1550401"/>
            <a:ext cx="3174977" cy="42903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600" b="1" dirty="0">
                <a:solidFill>
                  <a:srgbClr val="000000"/>
                </a:solidFill>
                <a:latin typeface="Segoe UI"/>
                <a:cs typeface="Segoe UI"/>
              </a:rPr>
              <a:t>Dates for the Diary</a:t>
            </a:r>
          </a:p>
          <a:p>
            <a:pPr algn="ctr"/>
            <a:endParaRPr lang="en-US" sz="1600" b="1" dirty="0">
              <a:solidFill>
                <a:srgbClr val="000000"/>
              </a:solidFill>
              <a:latin typeface="Segoe UI"/>
              <a:cs typeface="Segoe UI"/>
            </a:endParaRPr>
          </a:p>
          <a:p>
            <a:pPr algn="ctr"/>
            <a:r>
              <a:rPr lang="en-US" sz="1400" b="1" dirty="0">
                <a:solidFill>
                  <a:srgbClr val="000000"/>
                </a:solidFill>
                <a:latin typeface="Segoe UI"/>
                <a:cs typeface="Segoe UI"/>
              </a:rPr>
              <a:t>Wednesday 29th March</a:t>
            </a:r>
            <a:endParaRPr lang="en-US" sz="1400" b="1" dirty="0">
              <a:solidFill>
                <a:srgbClr val="000000"/>
              </a:solidFill>
              <a:latin typeface="Segoe UI" panose="020B0502040204020203" pitchFamily="34" charset="0"/>
              <a:cs typeface="Segoe UI" panose="020B0502040204020203" pitchFamily="34" charset="0"/>
            </a:endParaRPr>
          </a:p>
          <a:p>
            <a:pPr algn="ctr"/>
            <a:r>
              <a:rPr lang="en-US" sz="1400" dirty="0">
                <a:solidFill>
                  <a:srgbClr val="000000"/>
                </a:solidFill>
                <a:latin typeface="Segoe UI"/>
                <a:cs typeface="Segoe UI"/>
              </a:rPr>
              <a:t>Easter Service</a:t>
            </a:r>
          </a:p>
          <a:p>
            <a:pPr algn="ctr"/>
            <a:endParaRPr lang="en-US" sz="1400" dirty="0">
              <a:solidFill>
                <a:srgbClr val="000000"/>
              </a:solidFill>
              <a:latin typeface="Segoe UI"/>
              <a:cs typeface="Segoe UI"/>
            </a:endParaRPr>
          </a:p>
          <a:p>
            <a:pPr algn="ctr"/>
            <a:r>
              <a:rPr lang="en-US" sz="1400" b="1" dirty="0">
                <a:solidFill>
                  <a:srgbClr val="000000"/>
                </a:solidFill>
                <a:latin typeface="Segoe UI" panose="020B0502040204020203" pitchFamily="34" charset="0"/>
                <a:cs typeface="Segoe UI" panose="020B0502040204020203" pitchFamily="34" charset="0"/>
              </a:rPr>
              <a:t>Friday 31</a:t>
            </a:r>
            <a:r>
              <a:rPr lang="en-US" sz="1400" b="1" baseline="30000" dirty="0">
                <a:solidFill>
                  <a:srgbClr val="000000"/>
                </a:solidFill>
                <a:latin typeface="Segoe UI" panose="020B0502040204020203" pitchFamily="34" charset="0"/>
                <a:cs typeface="Segoe UI" panose="020B0502040204020203" pitchFamily="34" charset="0"/>
              </a:rPr>
              <a:t>st</a:t>
            </a:r>
            <a:r>
              <a:rPr lang="en-US" sz="1400" b="1" dirty="0">
                <a:solidFill>
                  <a:srgbClr val="000000"/>
                </a:solidFill>
                <a:latin typeface="Segoe UI" panose="020B0502040204020203" pitchFamily="34" charset="0"/>
                <a:cs typeface="Segoe UI" panose="020B0502040204020203" pitchFamily="34" charset="0"/>
              </a:rPr>
              <a:t> March</a:t>
            </a:r>
          </a:p>
          <a:p>
            <a:pPr algn="ctr"/>
            <a:r>
              <a:rPr lang="en-US" sz="1400" dirty="0">
                <a:solidFill>
                  <a:srgbClr val="000000"/>
                </a:solidFill>
                <a:latin typeface="Segoe UI" panose="020B0502040204020203" pitchFamily="34" charset="0"/>
                <a:cs typeface="Segoe UI" panose="020B0502040204020203" pitchFamily="34" charset="0"/>
              </a:rPr>
              <a:t>Last day of Spring Term</a:t>
            </a:r>
          </a:p>
          <a:p>
            <a:pPr algn="ctr"/>
            <a:endParaRPr lang="en-US" sz="1400"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panose="020B0502040204020203" pitchFamily="34" charset="0"/>
                <a:cs typeface="Segoe UI" panose="020B0502040204020203" pitchFamily="34" charset="0"/>
              </a:rPr>
              <a:t>Monday 17</a:t>
            </a:r>
            <a:r>
              <a:rPr lang="en-US" sz="1400" b="1" baseline="30000" dirty="0">
                <a:solidFill>
                  <a:srgbClr val="000000"/>
                </a:solidFill>
                <a:latin typeface="Segoe UI" panose="020B0502040204020203" pitchFamily="34" charset="0"/>
                <a:cs typeface="Segoe UI" panose="020B0502040204020203" pitchFamily="34" charset="0"/>
              </a:rPr>
              <a:t>th</a:t>
            </a:r>
            <a:r>
              <a:rPr lang="en-US" sz="1400" b="1" dirty="0">
                <a:solidFill>
                  <a:srgbClr val="000000"/>
                </a:solidFill>
                <a:latin typeface="Segoe UI" panose="020B0502040204020203" pitchFamily="34" charset="0"/>
                <a:cs typeface="Segoe UI" panose="020B0502040204020203" pitchFamily="34" charset="0"/>
              </a:rPr>
              <a:t> April</a:t>
            </a:r>
          </a:p>
          <a:p>
            <a:pPr algn="ctr"/>
            <a:r>
              <a:rPr lang="en-US" sz="1400" dirty="0">
                <a:solidFill>
                  <a:srgbClr val="000000"/>
                </a:solidFill>
                <a:latin typeface="Segoe UI"/>
                <a:cs typeface="Segoe UI"/>
              </a:rPr>
              <a:t>First day of Summer Term 1</a:t>
            </a:r>
            <a:endParaRPr lang="en-US" sz="1400" dirty="0">
              <a:solidFill>
                <a:srgbClr val="000000"/>
              </a:solidFill>
              <a:latin typeface="Segoe UI" panose="020B0502040204020203" pitchFamily="34" charset="0"/>
              <a:cs typeface="Segoe UI" panose="020B0502040204020203" pitchFamily="34" charset="0"/>
            </a:endParaRPr>
          </a:p>
          <a:p>
            <a:pPr algn="ctr"/>
            <a:endParaRPr lang="en-US" sz="1400" dirty="0">
              <a:solidFill>
                <a:srgbClr val="000000"/>
              </a:solidFill>
              <a:latin typeface="Segoe UI"/>
              <a:cs typeface="Segoe UI"/>
            </a:endParaRPr>
          </a:p>
          <a:p>
            <a:pPr algn="ctr"/>
            <a:r>
              <a:rPr lang="en-US" sz="1400" b="1" dirty="0">
                <a:solidFill>
                  <a:srgbClr val="000000"/>
                </a:solidFill>
                <a:latin typeface="Segoe UI"/>
                <a:cs typeface="Segoe UI"/>
              </a:rPr>
              <a:t>Friday 26th May</a:t>
            </a:r>
          </a:p>
          <a:p>
            <a:pPr algn="ctr"/>
            <a:r>
              <a:rPr lang="en-US" sz="1400" dirty="0">
                <a:solidFill>
                  <a:srgbClr val="000000"/>
                </a:solidFill>
                <a:latin typeface="Segoe UI"/>
                <a:cs typeface="Segoe UI"/>
              </a:rPr>
              <a:t>Last Day of Summer Term</a:t>
            </a:r>
            <a:r>
              <a:rPr lang="en-US" sz="1400" b="1" dirty="0">
                <a:solidFill>
                  <a:srgbClr val="000000"/>
                </a:solidFill>
                <a:latin typeface="Segoe UI"/>
                <a:cs typeface="Segoe UI"/>
              </a:rPr>
              <a:t> </a:t>
            </a:r>
            <a:r>
              <a:rPr lang="en-US" sz="1400" dirty="0">
                <a:solidFill>
                  <a:srgbClr val="000000"/>
                </a:solidFill>
                <a:latin typeface="Segoe UI"/>
                <a:cs typeface="Segoe UI"/>
              </a:rPr>
              <a:t>1</a:t>
            </a:r>
            <a:endParaRPr lang="en-US" sz="1400" dirty="0">
              <a:solidFill>
                <a:srgbClr val="000000"/>
              </a:solidFill>
              <a:latin typeface="Segoe UI" panose="020B0502040204020203" pitchFamily="34" charset="0"/>
              <a:cs typeface="Segoe UI" panose="020B0502040204020203" pitchFamily="34" charset="0"/>
            </a:endParaRPr>
          </a:p>
          <a:p>
            <a:pPr algn="ctr"/>
            <a:endParaRPr lang="en-US" sz="1400"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a:cs typeface="Segoe UI"/>
              </a:rPr>
              <a:t>Monday 5th June</a:t>
            </a:r>
          </a:p>
          <a:p>
            <a:pPr algn="ctr"/>
            <a:r>
              <a:rPr lang="en-US" sz="1400" dirty="0">
                <a:solidFill>
                  <a:srgbClr val="000000"/>
                </a:solidFill>
                <a:latin typeface="Segoe UI"/>
                <a:cs typeface="Segoe UI"/>
              </a:rPr>
              <a:t>First day of Summer Term 2</a:t>
            </a:r>
          </a:p>
          <a:p>
            <a:pPr algn="ctr"/>
            <a:endParaRPr lang="en-US" sz="1400" dirty="0">
              <a:solidFill>
                <a:srgbClr val="000000"/>
              </a:solidFill>
              <a:latin typeface="Segoe UI"/>
              <a:cs typeface="Segoe UI"/>
            </a:endParaRPr>
          </a:p>
          <a:p>
            <a:pPr algn="ctr"/>
            <a:r>
              <a:rPr lang="en-US" sz="1400" b="1" dirty="0">
                <a:solidFill>
                  <a:srgbClr val="000000"/>
                </a:solidFill>
                <a:latin typeface="Segoe UI"/>
                <a:cs typeface="Segoe UI"/>
              </a:rPr>
              <a:t>Friday 21st July</a:t>
            </a:r>
          </a:p>
          <a:p>
            <a:pPr algn="ctr"/>
            <a:r>
              <a:rPr lang="en-US" sz="1400" dirty="0">
                <a:solidFill>
                  <a:srgbClr val="000000"/>
                </a:solidFill>
                <a:latin typeface="Segoe UI"/>
                <a:cs typeface="Segoe UI"/>
              </a:rPr>
              <a:t>Last day of Summer Term</a:t>
            </a:r>
            <a:endParaRPr lang="en-US" sz="1400" dirty="0">
              <a:solidFill>
                <a:srgbClr val="000000"/>
              </a:solidFill>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0A1F043A-B844-4420-B04A-55BB18752729}"/>
              </a:ext>
            </a:extLst>
          </p:cNvPr>
          <p:cNvSpPr/>
          <p:nvPr/>
        </p:nvSpPr>
        <p:spPr>
          <a:xfrm>
            <a:off x="3714749" y="1547490"/>
            <a:ext cx="2914650" cy="28730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b="1" dirty="0"/>
              <a:t>            Easter Service</a:t>
            </a:r>
          </a:p>
          <a:p>
            <a:r>
              <a:rPr lang="en-GB" sz="1600" dirty="0"/>
              <a:t>We would like to invite you to join us for our Easter service next week where some of the children will be sharing poems and prayers. After the service you are welcome to join us back at school for a cup of tea and a hot cross bun. The service will start at 2:45pm in the church.</a:t>
            </a:r>
            <a:r>
              <a:rPr lang="en-GB" dirty="0"/>
              <a:t> </a:t>
            </a:r>
          </a:p>
          <a:p>
            <a:r>
              <a:rPr lang="en-GB" dirty="0"/>
              <a:t> </a:t>
            </a:r>
          </a:p>
        </p:txBody>
      </p:sp>
      <p:sp>
        <p:nvSpPr>
          <p:cNvPr id="3" name="Rectangle 2">
            <a:extLst>
              <a:ext uri="{FF2B5EF4-FFF2-40B4-BE49-F238E27FC236}">
                <a16:creationId xmlns:a16="http://schemas.microsoft.com/office/drawing/2014/main" id="{93A41ACA-3609-49E7-A498-CFBF0FC7582F}"/>
              </a:ext>
            </a:extLst>
          </p:cNvPr>
          <p:cNvSpPr/>
          <p:nvPr/>
        </p:nvSpPr>
        <p:spPr>
          <a:xfrm>
            <a:off x="321321" y="6031476"/>
            <a:ext cx="3174977"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Exmoor Challenge Practice walk</a:t>
            </a:r>
          </a:p>
          <a:p>
            <a:r>
              <a:rPr lang="en-GB" sz="1400" dirty="0">
                <a:solidFill>
                  <a:schemeClr val="tx1"/>
                </a:solidFill>
              </a:rPr>
              <a:t>Year 6's did really well on our practice walk, focusing on our map reading skills. </a:t>
            </a:r>
          </a:p>
        </p:txBody>
      </p:sp>
      <p:pic>
        <p:nvPicPr>
          <p:cNvPr id="7" name="Picture 6">
            <a:extLst>
              <a:ext uri="{FF2B5EF4-FFF2-40B4-BE49-F238E27FC236}">
                <a16:creationId xmlns:a16="http://schemas.microsoft.com/office/drawing/2014/main" id="{D0B5AB94-D557-42AC-A32A-D7AD92595EC2}"/>
              </a:ext>
            </a:extLst>
          </p:cNvPr>
          <p:cNvPicPr>
            <a:picLocks noChangeAspect="1"/>
          </p:cNvPicPr>
          <p:nvPr/>
        </p:nvPicPr>
        <p:blipFill>
          <a:blip r:embed="rId3"/>
          <a:stretch>
            <a:fillRect/>
          </a:stretch>
        </p:blipFill>
        <p:spPr>
          <a:xfrm>
            <a:off x="321321" y="7422372"/>
            <a:ext cx="3174977" cy="2103121"/>
          </a:xfrm>
          <a:prstGeom prst="rect">
            <a:avLst/>
          </a:prstGeom>
        </p:spPr>
      </p:pic>
      <p:sp>
        <p:nvSpPr>
          <p:cNvPr id="8" name="Rectangle 7">
            <a:extLst>
              <a:ext uri="{FF2B5EF4-FFF2-40B4-BE49-F238E27FC236}">
                <a16:creationId xmlns:a16="http://schemas.microsoft.com/office/drawing/2014/main" id="{0B41D2F3-2F66-412D-8A34-37F5ACB37365}"/>
              </a:ext>
            </a:extLst>
          </p:cNvPr>
          <p:cNvSpPr/>
          <p:nvPr/>
        </p:nvSpPr>
        <p:spPr>
          <a:xfrm>
            <a:off x="3629977" y="4852147"/>
            <a:ext cx="3084195" cy="42903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t>Exmouth Beach Trip</a:t>
            </a:r>
          </a:p>
          <a:p>
            <a:pPr algn="ctr"/>
            <a:r>
              <a:rPr lang="en-US" sz="1400" dirty="0"/>
              <a:t>Class 1 had a lovely day at Exmouth beach, we started off with a shell hunt to see who could find the most interesting one. We then made our way to the Harbour View Café where we had a delicious lunch of Fish and Chips washed down with an ice cream kindly brought by the PTFA. After lunch we boarded our boat for a trip along the estuary where we spotted lots of human and physical features we have been learning about this term. Our bus driver then drove us along the beach front so we could look at beach huts and compare them to the ones we have been making.</a:t>
            </a:r>
            <a:endParaRPr lang="en-GB" sz="1400" dirty="0"/>
          </a:p>
        </p:txBody>
      </p:sp>
    </p:spTree>
    <p:extLst>
      <p:ext uri="{BB962C8B-B14F-4D97-AF65-F5344CB8AC3E}">
        <p14:creationId xmlns:p14="http://schemas.microsoft.com/office/powerpoint/2010/main" val="352565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9116C3-83FE-9389-85A7-60F39A44FC3B}"/>
              </a:ext>
            </a:extLst>
          </p:cNvPr>
          <p:cNvGrpSpPr/>
          <p:nvPr/>
        </p:nvGrpSpPr>
        <p:grpSpPr>
          <a:xfrm>
            <a:off x="3514874" y="1463268"/>
            <a:ext cx="3152573" cy="4944078"/>
            <a:chOff x="-3774257" y="948486"/>
            <a:chExt cx="3520788" cy="5751890"/>
          </a:xfrm>
        </p:grpSpPr>
        <p:pic>
          <p:nvPicPr>
            <p:cNvPr id="6" name="Picture 8" descr="Solid Star Border Cut File SVG. PDF. Png. | Etsy Ireland">
              <a:extLst>
                <a:ext uri="{FF2B5EF4-FFF2-40B4-BE49-F238E27FC236}">
                  <a16:creationId xmlns:a16="http://schemas.microsoft.com/office/drawing/2014/main" id="{48328B07-6EB2-9D57-8990-E4A66146A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257" y="948486"/>
              <a:ext cx="3520788" cy="57518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C30329D-1D3D-5EB4-0072-A7510757F2BC}"/>
                </a:ext>
              </a:extLst>
            </p:cNvPr>
            <p:cNvSpPr/>
            <p:nvPr/>
          </p:nvSpPr>
          <p:spPr>
            <a:xfrm>
              <a:off x="-3576397" y="1964655"/>
              <a:ext cx="3125066" cy="3867093"/>
            </a:xfrm>
            <a:prstGeom prst="rect">
              <a:avLst/>
            </a:prstGeom>
          </p:spPr>
          <p:txBody>
            <a:bodyPr wrap="square" lIns="91440" tIns="45720" rIns="91440" bIns="45720" anchor="t">
              <a:spAutoFit/>
            </a:bodyPr>
            <a:lstStyle/>
            <a:p>
              <a:pPr algn="ctr" fontAlgn="base"/>
              <a:r>
                <a:rPr lang="en-US" sz="1400" b="1" dirty="0"/>
                <a:t>Shining Bright </a:t>
              </a:r>
              <a:endParaRPr lang="en-US" sz="1400" b="1" dirty="0">
                <a:cs typeface="Calibri"/>
              </a:endParaRPr>
            </a:p>
            <a:p>
              <a:pPr algn="ctr" fontAlgn="base"/>
              <a:r>
                <a:rPr lang="en-US" sz="1400" b="1" dirty="0"/>
                <a:t>w/c </a:t>
              </a:r>
              <a:endParaRPr lang="en-US" sz="1400" b="1" dirty="0">
                <a:cs typeface="Calibri"/>
              </a:endParaRPr>
            </a:p>
            <a:p>
              <a:pPr algn="ctr" fontAlgn="base"/>
              <a:r>
                <a:rPr lang="en-US" sz="1400" b="1" dirty="0">
                  <a:cs typeface="Calibri"/>
                </a:rPr>
                <a:t>24.03.23</a:t>
              </a:r>
              <a:endParaRPr lang="en-US" sz="1400" b="1" dirty="0"/>
            </a:p>
            <a:p>
              <a:pPr algn="ctr" fontAlgn="base"/>
              <a:endParaRPr lang="en-US" sz="1400" b="1" dirty="0"/>
            </a:p>
            <a:p>
              <a:pPr algn="ctr" fontAlgn="base"/>
              <a:r>
                <a:rPr lang="en-US" sz="1400" b="1" dirty="0"/>
                <a:t>CR</a:t>
              </a:r>
            </a:p>
            <a:p>
              <a:pPr algn="ctr"/>
              <a:r>
                <a:rPr lang="en-US" sz="1400" b="1" dirty="0"/>
                <a:t>Pippa</a:t>
              </a:r>
            </a:p>
            <a:p>
              <a:pPr algn="ctr"/>
              <a:endParaRPr lang="en-US" sz="1400" b="1" dirty="0"/>
            </a:p>
            <a:p>
              <a:pPr algn="ctr"/>
              <a:r>
                <a:rPr lang="en-US" sz="1400" b="1" dirty="0"/>
                <a:t>C1</a:t>
              </a:r>
              <a:endParaRPr lang="en-US" sz="1400" b="1" dirty="0">
                <a:cs typeface="Calibri"/>
              </a:endParaRPr>
            </a:p>
            <a:p>
              <a:pPr algn="ctr"/>
              <a:r>
                <a:rPr lang="en-US" sz="1400" b="1" dirty="0"/>
                <a:t>Arthur</a:t>
              </a:r>
            </a:p>
            <a:p>
              <a:pPr algn="ctr"/>
              <a:endParaRPr lang="en-US" sz="1400" b="1" dirty="0"/>
            </a:p>
            <a:p>
              <a:pPr algn="ctr"/>
              <a:r>
                <a:rPr lang="en-US" sz="1400" b="1" dirty="0"/>
                <a:t>C2</a:t>
              </a:r>
              <a:endParaRPr lang="en-US" sz="1400" b="1" dirty="0">
                <a:cs typeface="Calibri"/>
              </a:endParaRPr>
            </a:p>
            <a:p>
              <a:pPr algn="ctr" fontAlgn="base"/>
              <a:r>
                <a:rPr lang="en-US" sz="1400" b="1" dirty="0"/>
                <a:t>Annie</a:t>
              </a:r>
            </a:p>
            <a:p>
              <a:pPr algn="ctr" fontAlgn="base"/>
              <a:endParaRPr lang="en-US" sz="1400" b="1" dirty="0"/>
            </a:p>
            <a:p>
              <a:pPr algn="ctr" fontAlgn="base"/>
              <a:r>
                <a:rPr lang="en-US" sz="1400" b="1" dirty="0"/>
                <a:t>C3</a:t>
              </a:r>
            </a:p>
            <a:p>
              <a:pPr algn="ctr" fontAlgn="base"/>
              <a:r>
                <a:rPr lang="en-US" sz="1400" b="1" dirty="0"/>
                <a:t>Toby</a:t>
              </a:r>
            </a:p>
          </p:txBody>
        </p:sp>
      </p:grpSp>
      <p:grpSp>
        <p:nvGrpSpPr>
          <p:cNvPr id="14" name="Group 13">
            <a:extLst>
              <a:ext uri="{FF2B5EF4-FFF2-40B4-BE49-F238E27FC236}">
                <a16:creationId xmlns:a16="http://schemas.microsoft.com/office/drawing/2014/main" id="{3DC94FF0-8286-BE06-05D4-AB3035D23D4B}"/>
              </a:ext>
            </a:extLst>
          </p:cNvPr>
          <p:cNvGrpSpPr/>
          <p:nvPr/>
        </p:nvGrpSpPr>
        <p:grpSpPr>
          <a:xfrm>
            <a:off x="260228" y="1641434"/>
            <a:ext cx="3308033" cy="4073682"/>
            <a:chOff x="-6367637" y="2562922"/>
            <a:chExt cx="5440609" cy="6285253"/>
          </a:xfrm>
        </p:grpSpPr>
        <p:pic>
          <p:nvPicPr>
            <p:cNvPr id="13" name="Picture 13" descr="A picture containing text, clipart&#10;&#10;Description automatically generated">
              <a:extLst>
                <a:ext uri="{FF2B5EF4-FFF2-40B4-BE49-F238E27FC236}">
                  <a16:creationId xmlns:a16="http://schemas.microsoft.com/office/drawing/2014/main" id="{AED9575F-4AC5-C332-9E7C-8C4BD4CC4A69}"/>
                </a:ext>
              </a:extLst>
            </p:cNvPr>
            <p:cNvPicPr>
              <a:picLocks noChangeAspect="1"/>
            </p:cNvPicPr>
            <p:nvPr/>
          </p:nvPicPr>
          <p:blipFill>
            <a:blip r:embed="rId3"/>
            <a:stretch>
              <a:fillRect/>
            </a:stretch>
          </p:blipFill>
          <p:spPr>
            <a:xfrm>
              <a:off x="-6367637" y="2562922"/>
              <a:ext cx="5440609" cy="6285253"/>
            </a:xfrm>
            <a:prstGeom prst="rect">
              <a:avLst/>
            </a:prstGeom>
          </p:spPr>
        </p:pic>
        <p:sp>
          <p:nvSpPr>
            <p:cNvPr id="12" name="TextBox 11">
              <a:extLst>
                <a:ext uri="{FF2B5EF4-FFF2-40B4-BE49-F238E27FC236}">
                  <a16:creationId xmlns:a16="http://schemas.microsoft.com/office/drawing/2014/main" id="{86F32FBC-FEA8-9D63-A7A7-707EF18FDA33}"/>
                </a:ext>
              </a:extLst>
            </p:cNvPr>
            <p:cNvSpPr txBox="1"/>
            <p:nvPr/>
          </p:nvSpPr>
          <p:spPr>
            <a:xfrm>
              <a:off x="-5710088" y="3870250"/>
              <a:ext cx="3902457" cy="446374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cs typeface="Calibri"/>
                </a:rPr>
                <a:t>Class Dojo Champion</a:t>
              </a:r>
            </a:p>
            <a:p>
              <a:pPr algn="ctr"/>
              <a:r>
                <a:rPr lang="en-US" sz="1400" b="1" dirty="0">
                  <a:cs typeface="Calibri"/>
                </a:rPr>
                <a:t>w/c 24.03.23</a:t>
              </a:r>
            </a:p>
            <a:p>
              <a:pPr algn="ctr"/>
              <a:r>
                <a:rPr lang="en-US" sz="1400" b="1" dirty="0">
                  <a:cs typeface="Calibri"/>
                </a:rPr>
                <a:t>CR</a:t>
              </a:r>
            </a:p>
            <a:p>
              <a:pPr algn="ctr"/>
              <a:r>
                <a:rPr lang="en-US" sz="1400" b="1" dirty="0" err="1">
                  <a:cs typeface="Calibri"/>
                </a:rPr>
                <a:t>Yohanna</a:t>
              </a:r>
              <a:endParaRPr lang="en-US" sz="1400" b="1" dirty="0">
                <a:cs typeface="Calibri"/>
              </a:endParaRPr>
            </a:p>
            <a:p>
              <a:pPr algn="ctr"/>
              <a:endParaRPr lang="en-US" sz="1400" b="1" dirty="0">
                <a:cs typeface="Calibri"/>
              </a:endParaRPr>
            </a:p>
            <a:p>
              <a:pPr algn="ctr"/>
              <a:r>
                <a:rPr lang="en-US" sz="1400" b="1" dirty="0">
                  <a:cs typeface="Calibri"/>
                </a:rPr>
                <a:t>C1</a:t>
              </a:r>
            </a:p>
            <a:p>
              <a:pPr algn="ctr"/>
              <a:r>
                <a:rPr lang="en-US" sz="1400" b="1" dirty="0">
                  <a:cs typeface="Calibri"/>
                </a:rPr>
                <a:t>Mia</a:t>
              </a:r>
            </a:p>
            <a:p>
              <a:pPr algn="ctr"/>
              <a:endParaRPr lang="en-US" sz="1400" b="1" dirty="0">
                <a:cs typeface="Calibri"/>
              </a:endParaRPr>
            </a:p>
            <a:p>
              <a:pPr algn="ctr"/>
              <a:r>
                <a:rPr lang="en-US" sz="1400" b="1" dirty="0">
                  <a:cs typeface="Calibri"/>
                </a:rPr>
                <a:t>C2</a:t>
              </a:r>
            </a:p>
            <a:p>
              <a:pPr algn="ctr"/>
              <a:r>
                <a:rPr lang="en-US" sz="1400" b="1" dirty="0">
                  <a:cs typeface="Calibri"/>
                </a:rPr>
                <a:t>Max</a:t>
              </a:r>
            </a:p>
            <a:p>
              <a:pPr algn="ctr"/>
              <a:endParaRPr lang="en-US" sz="1400" b="1" dirty="0">
                <a:cs typeface="Calibri"/>
              </a:endParaRPr>
            </a:p>
            <a:p>
              <a:pPr algn="ctr"/>
              <a:r>
                <a:rPr lang="en-US" sz="1400" b="1" dirty="0">
                  <a:cs typeface="Calibri"/>
                </a:rPr>
                <a:t>C3</a:t>
              </a:r>
            </a:p>
            <a:p>
              <a:pPr algn="ctr"/>
              <a:r>
                <a:rPr lang="en-US" sz="1400" b="1" dirty="0">
                  <a:cs typeface="Calibri"/>
                </a:rPr>
                <a:t>James</a:t>
              </a:r>
            </a:p>
          </p:txBody>
        </p:sp>
      </p:grpSp>
      <p:sp>
        <p:nvSpPr>
          <p:cNvPr id="2" name="Rectangle 1">
            <a:extLst>
              <a:ext uri="{FF2B5EF4-FFF2-40B4-BE49-F238E27FC236}">
                <a16:creationId xmlns:a16="http://schemas.microsoft.com/office/drawing/2014/main" id="{4799AE7F-4EBB-C55C-C837-E0E596122628}"/>
              </a:ext>
            </a:extLst>
          </p:cNvPr>
          <p:cNvSpPr/>
          <p:nvPr/>
        </p:nvSpPr>
        <p:spPr>
          <a:xfrm>
            <a:off x="4110319" y="6538602"/>
            <a:ext cx="2379959" cy="2482865"/>
          </a:xfrm>
          <a:prstGeom prst="rect">
            <a:avLst/>
          </a:prstGeom>
          <a:solidFill>
            <a:srgbClr val="EBCDE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u="sng" dirty="0">
                <a:solidFill>
                  <a:srgbClr val="2C2A50"/>
                </a:solidFill>
                <a:ea typeface="+mn-lt"/>
                <a:cs typeface="+mn-lt"/>
              </a:rPr>
              <a:t>Attendance</a:t>
            </a:r>
            <a:endParaRPr lang="en-US" b="1" dirty="0">
              <a:ea typeface="+mn-lt"/>
              <a:cs typeface="+mn-lt"/>
            </a:endParaRPr>
          </a:p>
          <a:p>
            <a:r>
              <a:rPr lang="en-GB" dirty="0">
                <a:solidFill>
                  <a:srgbClr val="2C2A50"/>
                </a:solidFill>
                <a:ea typeface="+mn-lt"/>
                <a:cs typeface="+mn-lt"/>
              </a:rPr>
              <a:t>Class attendance for the last week.</a:t>
            </a:r>
            <a:endParaRPr lang="en-GB" dirty="0">
              <a:ea typeface="+mn-lt"/>
              <a:cs typeface="+mn-lt"/>
            </a:endParaRPr>
          </a:p>
          <a:p>
            <a:r>
              <a:rPr lang="en-GB" dirty="0">
                <a:solidFill>
                  <a:srgbClr val="2C2A50"/>
                </a:solidFill>
                <a:ea typeface="+mn-lt"/>
                <a:cs typeface="+mn-lt"/>
              </a:rPr>
              <a:t>Class R – 100%</a:t>
            </a:r>
          </a:p>
          <a:p>
            <a:r>
              <a:rPr lang="en-GB" dirty="0">
                <a:solidFill>
                  <a:srgbClr val="2C2A50"/>
                </a:solidFill>
                <a:ea typeface="+mn-lt"/>
                <a:cs typeface="+mn-lt"/>
              </a:rPr>
              <a:t>Class 1 – 99%</a:t>
            </a:r>
          </a:p>
          <a:p>
            <a:r>
              <a:rPr lang="en-GB" dirty="0">
                <a:solidFill>
                  <a:srgbClr val="2C2A50"/>
                </a:solidFill>
                <a:ea typeface="+mn-lt"/>
                <a:cs typeface="+mn-lt"/>
              </a:rPr>
              <a:t>Class 2 – 97%</a:t>
            </a:r>
            <a:endParaRPr lang="en-US" dirty="0">
              <a:ea typeface="+mn-lt"/>
              <a:cs typeface="+mn-lt"/>
            </a:endParaRPr>
          </a:p>
          <a:p>
            <a:r>
              <a:rPr lang="en-GB" dirty="0">
                <a:solidFill>
                  <a:srgbClr val="2C2A50"/>
                </a:solidFill>
                <a:ea typeface="+mn-lt"/>
                <a:cs typeface="+mn-lt"/>
              </a:rPr>
              <a:t>Class 3 – 94%</a:t>
            </a:r>
            <a:endParaRPr lang="en-US" dirty="0">
              <a:ea typeface="+mn-lt"/>
              <a:cs typeface="+mn-lt"/>
            </a:endParaRPr>
          </a:p>
          <a:p>
            <a:endParaRPr lang="en-GB" dirty="0">
              <a:ea typeface="+mn-lt"/>
              <a:cs typeface="+mn-lt"/>
            </a:endParaRPr>
          </a:p>
          <a:p>
            <a:pPr algn="ctr"/>
            <a:endParaRPr lang="en-US" dirty="0">
              <a:cs typeface="Calibri"/>
            </a:endParaRPr>
          </a:p>
        </p:txBody>
      </p:sp>
      <p:sp>
        <p:nvSpPr>
          <p:cNvPr id="4" name="Rectangle 3">
            <a:extLst>
              <a:ext uri="{FF2B5EF4-FFF2-40B4-BE49-F238E27FC236}">
                <a16:creationId xmlns:a16="http://schemas.microsoft.com/office/drawing/2014/main" id="{CD38B492-EEE9-40DD-8CAC-DAD96FA249F6}"/>
              </a:ext>
            </a:extLst>
          </p:cNvPr>
          <p:cNvSpPr/>
          <p:nvPr/>
        </p:nvSpPr>
        <p:spPr>
          <a:xfrm>
            <a:off x="190553" y="7966709"/>
            <a:ext cx="3377708" cy="18149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b="1" dirty="0"/>
              <a:t>              Congratulations</a:t>
            </a:r>
          </a:p>
          <a:p>
            <a:r>
              <a:rPr lang="en-US" sz="1400" dirty="0"/>
              <a:t>Well done to Bobby and Rowan for playing in a football tournament last weekend.</a:t>
            </a:r>
          </a:p>
          <a:p>
            <a:r>
              <a:rPr lang="en-US" sz="1400" dirty="0"/>
              <a:t>Annie on gaining a Brownie badge for World Thinking Day.</a:t>
            </a:r>
          </a:p>
          <a:p>
            <a:r>
              <a:rPr lang="en-US" sz="1400" dirty="0"/>
              <a:t>Seb got trainer of the week for good passing at football training</a:t>
            </a:r>
            <a:r>
              <a:rPr lang="en-US" sz="1600" dirty="0"/>
              <a:t>.</a:t>
            </a:r>
            <a:endParaRPr lang="en-GB" sz="1600" dirty="0"/>
          </a:p>
        </p:txBody>
      </p:sp>
      <p:sp>
        <p:nvSpPr>
          <p:cNvPr id="3" name="Rectangle 2">
            <a:extLst>
              <a:ext uri="{FF2B5EF4-FFF2-40B4-BE49-F238E27FC236}">
                <a16:creationId xmlns:a16="http://schemas.microsoft.com/office/drawing/2014/main" id="{9DD53B85-9395-4342-B8CA-BDA2C15276B3}"/>
              </a:ext>
            </a:extLst>
          </p:cNvPr>
          <p:cNvSpPr/>
          <p:nvPr/>
        </p:nvSpPr>
        <p:spPr>
          <a:xfrm>
            <a:off x="190553" y="5824540"/>
            <a:ext cx="3377708" cy="20507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 </a:t>
            </a:r>
            <a:r>
              <a:rPr lang="en-US" b="1" dirty="0">
                <a:solidFill>
                  <a:schemeClr val="tx1"/>
                </a:solidFill>
              </a:rPr>
              <a:t>Little Angels</a:t>
            </a:r>
          </a:p>
          <a:p>
            <a:pPr algn="ctr"/>
            <a:r>
              <a:rPr lang="en-US" sz="1400" dirty="0">
                <a:solidFill>
                  <a:schemeClr val="tx1"/>
                </a:solidFill>
              </a:rPr>
              <a:t>Kindness is my superpower by Alicia Ortego has been our story of the week. The children have been dressing up, exploring their strengths, baking heart cookies, playing with the emotions cards and visited the hard court to share, take turns and explore kindness and patience. What a wonderful week we have had!</a:t>
            </a:r>
            <a:endParaRPr lang="en-GB" sz="1400" dirty="0">
              <a:solidFill>
                <a:schemeClr val="tx1"/>
              </a:solidFill>
            </a:endParaRPr>
          </a:p>
        </p:txBody>
      </p:sp>
    </p:spTree>
    <p:extLst>
      <p:ext uri="{BB962C8B-B14F-4D97-AF65-F5344CB8AC3E}">
        <p14:creationId xmlns:p14="http://schemas.microsoft.com/office/powerpoint/2010/main" val="4169101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E133E9357C364CBA850B889E41ED98" ma:contentTypeVersion="8" ma:contentTypeDescription="Create a new document." ma:contentTypeScope="" ma:versionID="0340014fe2efc2900b4d66172e808222">
  <xsd:schema xmlns:xsd="http://www.w3.org/2001/XMLSchema" xmlns:xs="http://www.w3.org/2001/XMLSchema" xmlns:p="http://schemas.microsoft.com/office/2006/metadata/properties" xmlns:ns2="5c908d61-730c-465e-9d1b-96c2458cd111" xmlns:ns3="616c9985-14aa-4797-ad8e-5c4cc7bb4a04" targetNamespace="http://schemas.microsoft.com/office/2006/metadata/properties" ma:root="true" ma:fieldsID="4d71fb7257ba2b9400171cece3bdf740" ns2:_="" ns3:_="">
    <xsd:import namespace="5c908d61-730c-465e-9d1b-96c2458cd111"/>
    <xsd:import namespace="616c9985-14aa-4797-ad8e-5c4cc7bb4a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08d61-730c-465e-9d1b-96c2458cd1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6c9985-14aa-4797-ad8e-5c4cc7bb4a0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c908d61-730c-465e-9d1b-96c2458cd111">
      <UserInfo>
        <DisplayName/>
        <AccountId xsi:nil="true"/>
        <AccountType/>
      </UserInfo>
    </SharedWithUsers>
    <MediaLengthInSeconds xmlns="616c9985-14aa-4797-ad8e-5c4cc7bb4a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3B06CD-9B21-46D2-B480-90A220A7C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08d61-730c-465e-9d1b-96c2458cd111"/>
    <ds:schemaRef ds:uri="616c9985-14aa-4797-ad8e-5c4cc7bb4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E4CBD7-9117-4B83-B18F-70F164AA0421}">
  <ds:schemaRef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616c9985-14aa-4797-ad8e-5c4cc7bb4a04"/>
    <ds:schemaRef ds:uri="5c908d61-730c-465e-9d1b-96c2458cd111"/>
    <ds:schemaRef ds:uri="http://purl.org/dc/dcmitype/"/>
  </ds:schemaRefs>
</ds:datastoreItem>
</file>

<file path=customXml/itemProps3.xml><?xml version="1.0" encoding="utf-8"?>
<ds:datastoreItem xmlns:ds="http://schemas.openxmlformats.org/officeDocument/2006/customXml" ds:itemID="{0EA2FD27-3B8E-4EDB-94E8-2CF54B4454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682</TotalTime>
  <Words>418</Words>
  <Application>Microsoft Office PowerPoint</Application>
  <PresentationFormat>A4 Paper (210x297 mm)</PresentationFormat>
  <Paragraphs>68</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Segoe UI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Lodge</dc:creator>
  <cp:lastModifiedBy>Exmoor Link Clerk</cp:lastModifiedBy>
  <cp:revision>230</cp:revision>
  <cp:lastPrinted>2023-03-07T10:23:26Z</cp:lastPrinted>
  <dcterms:created xsi:type="dcterms:W3CDTF">2018-12-07T12:46:34Z</dcterms:created>
  <dcterms:modified xsi:type="dcterms:W3CDTF">2023-06-09T15:11:17Z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0x01010036E133E9357C364CBA850B889E41ED98</vt:lpwstr>
  </property>
  <property fmtid="{D5CDD505-2E9C-101B-9397-08002B2CF9AE}" pid="3" name="Order">
    <vt:r8>1181400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